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66" r:id="rId4"/>
    <p:sldId id="258" r:id="rId5"/>
    <p:sldId id="259" r:id="rId6"/>
    <p:sldId id="260" r:id="rId7"/>
    <p:sldId id="263" r:id="rId8"/>
    <p:sldId id="270" r:id="rId9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CC3300"/>
    <a:srgbClr val="FF3300"/>
    <a:srgbClr val="75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DDACF-8889-4D3F-9B66-C0B61E770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70036E-99BE-4C96-9662-E6CFD9FD4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E68AA-5507-4408-B472-9D4EA4F4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76C8-F33E-45E3-A462-304BA628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0B29A7-DE16-411C-80A0-BBC5D129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4218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9DC1A-062F-4175-B453-90CE7139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7A30BA-AACC-4EB0-BFA2-E592CB317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B3229-B15A-45E1-A271-6221D6A5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9B81D-746A-4889-936E-8FDC7465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9A86C-0ECF-40FA-A4FA-AE7D79E2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479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4B9173-9CF8-4418-82A8-D1AB0F642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98B562-355C-4C10-890E-6DC131DB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CD3A-20E1-4C59-BCCA-1A0F47CE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DFE4C-F48B-4678-9571-012A3610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7EE02A-32F3-4062-A64D-552DE836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4115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0F7A5-8EE6-42B2-A8EE-F7DE2D0E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7ADE5-DA20-4223-80CA-5C3CFDE6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E058F-39BF-4B0D-9CD5-94ACB025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531A8A-5EA8-415C-A24E-863C79C7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EA07F-2657-404C-8DB8-49A9A39E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1944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8C8B0-AFDC-4865-8E6E-E3A52057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7F9C-FEA0-4D79-A92B-3BB15F650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60D0B-020F-45F1-9289-12EE38DD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F87E-32E7-464B-BD43-4F48E1B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CCC4D-93DD-425C-895F-52ED7974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8526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7975B-4152-440B-ACAE-87688850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9CCA7-62AE-4018-8EF8-9F7C8AAA1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B37696-631F-4A0D-9085-BBE50721B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19A931-E4DC-4B2B-9057-44A35517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51293-BD04-44E3-B681-FA078A49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9C71F-145C-44C9-B6CE-909A95CF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92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16DC-61AB-4567-B632-892EE8C7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594A-7ABD-4368-923E-D5CE04D66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87763B-913B-413B-8E18-AF6655944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29B1C9-9DB9-49DC-8788-B9CEED0D8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BC33FD-47AB-48F0-AAA9-239C18888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EAC56-075E-43F3-95C4-815F78DB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6DAAE3-21AF-4A17-8208-C9435689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8CF51D-3E49-465D-93A8-A685B3DA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5782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4E2E7-729E-49CC-A7B5-42797C1C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10A7E6-5602-4AA9-90EE-CE0F426F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9F3175-6AA6-4CB7-AD11-CECB56C5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F20CBF-0C8C-4B35-B9D3-79A2E6F1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6323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B36943-FD85-44AF-B670-8C120044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5F6F11-1EC8-4B95-B11E-7ADE3A60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7D178F-703C-40D3-BB1F-7BCB1575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4847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69570-749A-45D8-B168-7B2B2B2D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E5DDA-060A-4AC6-BFE7-2A09065A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967ADC-4F1A-4B74-A97D-88E38E5D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825B1-B7D0-4395-9937-F387A35B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46F2C-3343-4A8A-99E0-D07FC139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B4AD20-DCEC-40FD-B410-8A6AF5F0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8630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84D1-21F2-40FF-BEE4-ECB740A7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068305-986A-4D39-99B3-B19FDDB0D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D50BD8-BB66-4877-93D5-168C0272F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252EF-3459-4A0D-A21B-269E164C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2E1A4-EB13-4980-9113-4CAA8DDC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8D1E6C-A113-424F-94F2-2C5B5675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8134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2B6CD-B6C0-4BBE-87B2-3D4B1E07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93CB1-9E32-48A5-AEF7-C43402B7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0471C-A851-4D02-8688-C956BA17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3792-971F-402C-AAE7-66AA8963E15D}" type="datetimeFigureOut">
              <a:rPr lang="ru-BY" smtClean="0"/>
              <a:t>16.07.2021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C0900-7188-43D0-91A0-05D692F7D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06185-8337-446A-B691-90D47305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81CD9-B3F5-418E-9217-335F4567792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679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ABC7-39CC-4AA3-8C57-283C1E74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308" y="1122363"/>
            <a:ext cx="5900691" cy="19581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D572F-30CF-4CE4-88FD-26CCC10E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EE91DA-4A34-46B1-9798-89FA494CEBD8}"/>
              </a:ext>
            </a:extLst>
          </p:cNvPr>
          <p:cNvSpPr/>
          <p:nvPr/>
        </p:nvSpPr>
        <p:spPr>
          <a:xfrm>
            <a:off x="4518734" y="3777450"/>
            <a:ext cx="767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accent5">
                  <a:lumMod val="50000"/>
                </a:schemeClr>
              </a:solidFill>
              <a:effectLst/>
              <a:latin typeface="Gelasio"/>
            </a:endParaRPr>
          </a:p>
          <a:p>
            <a:pPr algn="ctr"/>
            <a:endParaRPr lang="ru-BY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9F10-3D3A-40EC-B658-D37F5D2D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274871FD-04E5-48FB-9CBB-4AB9BE82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953" y="149475"/>
            <a:ext cx="1080412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BY" sz="4000" b="1" dirty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МАЯКОВСКИЙ ВЛАДИМИР ВЛАДИМИРОВИЧ</a:t>
            </a:r>
            <a:endParaRPr lang="ru-BY" sz="4000" dirty="0">
              <a:solidFill>
                <a:srgbClr val="99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BY" sz="5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6C4609D-7AF1-4104-917A-10F9191B9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22244" y="3173791"/>
            <a:ext cx="8369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BY" altLang="ru-B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BY" altLang="ru-B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807822E-826F-485C-BE44-2C4F55CA3C3C}"/>
              </a:ext>
            </a:extLst>
          </p:cNvPr>
          <p:cNvSpPr/>
          <p:nvPr/>
        </p:nvSpPr>
        <p:spPr>
          <a:xfrm>
            <a:off x="175800" y="101197"/>
            <a:ext cx="3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ctr"/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D11885-C40E-461A-89D8-F7DC08E31C78}"/>
              </a:ext>
            </a:extLst>
          </p:cNvPr>
          <p:cNvSpPr/>
          <p:nvPr/>
        </p:nvSpPr>
        <p:spPr>
          <a:xfrm>
            <a:off x="2681056" y="6073595"/>
            <a:ext cx="637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a typeface="Microsoft YaHei Light" panose="020B0502040204020203" pitchFamily="34" charset="-122"/>
              </a:rPr>
              <a:t>ПЕРВЫЙ ПОЭТИЧЕСКИЙ СБОРНИК</a:t>
            </a:r>
            <a:endParaRPr lang="ru-BY" sz="3200" b="1" dirty="0">
              <a:solidFill>
                <a:schemeClr val="accent2">
                  <a:lumMod val="50000"/>
                </a:schemeClr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1026" name="Picture 2" descr="День рождения Владимира Маяковского">
            <a:extLst>
              <a:ext uri="{FF2B5EF4-FFF2-40B4-BE49-F238E27FC236}">
                <a16:creationId xmlns:a16="http://schemas.microsoft.com/office/drawing/2014/main" id="{FB31E799-7586-4F12-B1EB-3538DD29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04875"/>
            <a:ext cx="97536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62190"/>
      </p:ext>
    </p:extLst>
  </p:cSld>
  <p:clrMapOvr>
    <a:masterClrMapping/>
  </p:clrMapOvr>
  <p:transition spd="slow" advTm="5953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ABC7-39CC-4AA3-8C57-283C1E74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308" y="1122363"/>
            <a:ext cx="5900691" cy="19581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D572F-30CF-4CE4-88FD-26CCC10E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EE91DA-4A34-46B1-9798-89FA494CEBD8}"/>
              </a:ext>
            </a:extLst>
          </p:cNvPr>
          <p:cNvSpPr/>
          <p:nvPr/>
        </p:nvSpPr>
        <p:spPr>
          <a:xfrm>
            <a:off x="4518734" y="3777450"/>
            <a:ext cx="767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accent5">
                  <a:lumMod val="50000"/>
                </a:schemeClr>
              </a:solidFill>
              <a:effectLst/>
              <a:latin typeface="Gelasio"/>
            </a:endParaRPr>
          </a:p>
          <a:p>
            <a:pPr algn="ctr"/>
            <a:endParaRPr lang="ru-BY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9F10-3D3A-40EC-B658-D37F5D2D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4"/>
            <a:ext cx="12192000" cy="685800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274871FD-04E5-48FB-9CBB-4AB9BE82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623" y="453482"/>
            <a:ext cx="58237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BY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Первый поэтический сборник «Я!»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BY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Владимира Маяковского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BY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был издан в 1913 году </a:t>
            </a:r>
            <a:endParaRPr kumimoji="0" lang="ru-RU" altLang="ru-BY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3" name="Рисунок 22" descr="Маяковский, Владимир Владимирович — Википедия">
            <a:extLst>
              <a:ext uri="{FF2B5EF4-FFF2-40B4-BE49-F238E27FC236}">
                <a16:creationId xmlns:a16="http://schemas.microsoft.com/office/drawing/2014/main" id="{F895D8D0-99C0-46D1-9C69-EE157A03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4" y="578352"/>
            <a:ext cx="4084751" cy="59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96C4609D-7AF1-4104-917A-10F9191B9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22244" y="3173791"/>
            <a:ext cx="8369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BY" altLang="ru-BY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BY" altLang="ru-B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Рисунок 22" descr="http://hallenna.narod.ru/majakovsky_ja_titul.jpg">
            <a:extLst>
              <a:ext uri="{FF2B5EF4-FFF2-40B4-BE49-F238E27FC236}">
                <a16:creationId xmlns:a16="http://schemas.microsoft.com/office/drawing/2014/main" id="{42DA1D7C-1902-42F0-B5E9-4381680B12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20" y="2040862"/>
            <a:ext cx="2481546" cy="36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literatura5.narod.ru/majakovsky_ja.jpg">
            <a:extLst>
              <a:ext uri="{FF2B5EF4-FFF2-40B4-BE49-F238E27FC236}">
                <a16:creationId xmlns:a16="http://schemas.microsoft.com/office/drawing/2014/main" id="{EE630DEE-10E5-4234-A155-DA4FE7A00CE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39" y="2507358"/>
            <a:ext cx="2481546" cy="36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hallenna.narod.ru/majakovsky_ja_il.jpg">
            <a:extLst>
              <a:ext uri="{FF2B5EF4-FFF2-40B4-BE49-F238E27FC236}">
                <a16:creationId xmlns:a16="http://schemas.microsoft.com/office/drawing/2014/main" id="{DAFDC66E-A2B3-45B5-A656-B9246CDD0F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60" y="2040862"/>
            <a:ext cx="2481546" cy="369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807822E-826F-485C-BE44-2C4F55CA3C3C}"/>
              </a:ext>
            </a:extLst>
          </p:cNvPr>
          <p:cNvSpPr/>
          <p:nvPr/>
        </p:nvSpPr>
        <p:spPr>
          <a:xfrm>
            <a:off x="175800" y="101197"/>
            <a:ext cx="3384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ctr"/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7"/>
    </mc:Choice>
    <mc:Fallback xmlns="">
      <p:transition spd="slow" advTm="105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ABC7-39CC-4AA3-8C57-283C1E74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308" y="1122363"/>
            <a:ext cx="5900691" cy="19581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D572F-30CF-4CE4-88FD-26CCC10E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EE91DA-4A34-46B1-9798-89FA494CEBD8}"/>
              </a:ext>
            </a:extLst>
          </p:cNvPr>
          <p:cNvSpPr/>
          <p:nvPr/>
        </p:nvSpPr>
        <p:spPr>
          <a:xfrm>
            <a:off x="4518734" y="3777450"/>
            <a:ext cx="767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accent5">
                  <a:lumMod val="50000"/>
                </a:schemeClr>
              </a:solidFill>
              <a:effectLst/>
              <a:latin typeface="Gelasio"/>
            </a:endParaRPr>
          </a:p>
          <a:p>
            <a:pPr algn="ctr"/>
            <a:endParaRPr lang="ru-BY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9F10-3D3A-40EC-B658-D37F5D2D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274871FD-04E5-48FB-9CBB-4AB9BE82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0292" y="613632"/>
            <a:ext cx="5341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/>
              <a:t>В поэтический с</a:t>
            </a:r>
            <a:r>
              <a:rPr lang="ru-BY" sz="2000" b="1" dirty="0" err="1"/>
              <a:t>борник</a:t>
            </a:r>
            <a:r>
              <a:rPr lang="ru-RU" sz="2000" b="1" dirty="0"/>
              <a:t> «Я» </a:t>
            </a:r>
            <a:r>
              <a:rPr lang="ru-BY" sz="2000" b="1" dirty="0"/>
              <a:t>вошли всего четыре стихотворения, написанные весной </a:t>
            </a:r>
            <a:r>
              <a:rPr lang="ru-RU" sz="2000" b="1" dirty="0"/>
              <a:t>1913</a:t>
            </a:r>
            <a:r>
              <a:rPr lang="ru-BY" sz="2000" b="1" dirty="0"/>
              <a:t> года: «По мостовой моей души изъезженной...», «Несколько слов о моей жене», «Несколько слов о моей маме»</a:t>
            </a:r>
            <a:r>
              <a:rPr lang="ru-RU" sz="2000" b="1" dirty="0"/>
              <a:t>             </a:t>
            </a:r>
            <a:r>
              <a:rPr lang="ru-BY" sz="2000" b="1" dirty="0"/>
              <a:t>и «Несколько слов обо мне самом».</a:t>
            </a:r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Сборник был написан от руки, снабжён рисунками </a:t>
            </a:r>
            <a:r>
              <a:rPr lang="ru-BY" sz="2000" b="1" dirty="0"/>
              <a:t>художников Льва </a:t>
            </a:r>
            <a:r>
              <a:rPr lang="ru-BY" sz="2000" b="1" dirty="0" err="1"/>
              <a:t>Жегина</a:t>
            </a:r>
            <a:r>
              <a:rPr lang="ru-RU" sz="2000" b="1" dirty="0"/>
              <a:t> </a:t>
            </a:r>
            <a:r>
              <a:rPr lang="ru-BY" sz="2000" b="1" dirty="0"/>
              <a:t> (</a:t>
            </a:r>
            <a:r>
              <a:rPr lang="ru-BY" sz="2000" b="1" dirty="0" err="1"/>
              <a:t>Шехтеля</a:t>
            </a:r>
            <a:r>
              <a:rPr lang="ru-BY" sz="2000" b="1" dirty="0"/>
              <a:t>)</a:t>
            </a:r>
            <a:r>
              <a:rPr lang="ru-RU" sz="2000" b="1" dirty="0"/>
              <a:t> </a:t>
            </a:r>
            <a:r>
              <a:rPr lang="ru-BY" sz="2000" b="1" dirty="0"/>
              <a:t>и Василия Чекрыгина</a:t>
            </a:r>
            <a:r>
              <a:rPr lang="ru-RU" sz="2000" b="1" dirty="0"/>
              <a:t>.</a:t>
            </a:r>
            <a:r>
              <a:rPr lang="ru-BY" sz="2000" b="1" dirty="0"/>
              <a:t> </a:t>
            </a:r>
            <a:r>
              <a:rPr lang="ru-RU" sz="2000" b="1" dirty="0"/>
              <a:t>О</a:t>
            </a:r>
            <a:r>
              <a:rPr lang="ru-BY" sz="2000" b="1" dirty="0" err="1"/>
              <a:t>бложка</a:t>
            </a:r>
            <a:r>
              <a:rPr lang="ru-BY" sz="2000" b="1" dirty="0"/>
              <a:t> сделана самим </a:t>
            </a:r>
            <a:r>
              <a:rPr lang="ru-RU" sz="2000" b="1" dirty="0"/>
              <a:t>В.В. </a:t>
            </a:r>
            <a:r>
              <a:rPr lang="ru-BY" sz="2000" b="1" dirty="0"/>
              <a:t>Маяковским.</a:t>
            </a:r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Сборник был размножен </a:t>
            </a:r>
            <a:r>
              <a:rPr lang="ru-BY" sz="2000" b="1" dirty="0"/>
              <a:t>литограф</a:t>
            </a:r>
            <a:r>
              <a:rPr lang="ru-RU" sz="2000" b="1" dirty="0" err="1"/>
              <a:t>ичес</a:t>
            </a:r>
            <a:r>
              <a:rPr lang="ru-BY" sz="2000" b="1" dirty="0"/>
              <a:t>ким</a:t>
            </a:r>
            <a:r>
              <a:rPr lang="ru-RU" sz="2000" b="1" dirty="0"/>
              <a:t> </a:t>
            </a:r>
            <a:r>
              <a:rPr lang="ru-BY" sz="2000" b="1" dirty="0"/>
              <a:t> способом</a:t>
            </a:r>
            <a:r>
              <a:rPr lang="ru-RU" sz="2000" b="1" dirty="0"/>
              <a:t> в количестве </a:t>
            </a:r>
            <a:r>
              <a:rPr lang="ru-BY" sz="2000" b="1" dirty="0"/>
              <a:t>300 экземпляров</a:t>
            </a:r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Сборник вошёл в книгу стихов поэта «Простое как мычание» (1916) в качестве первого раздела.</a:t>
            </a:r>
          </a:p>
        </p:txBody>
      </p:sp>
      <p:pic>
        <p:nvPicPr>
          <p:cNvPr id="14" name="Рисунок 13" descr="Маяковский: поэт, которого никто не любил? Часть 1 | Биографии |  ШколаЖизни.ру">
            <a:extLst>
              <a:ext uri="{FF2B5EF4-FFF2-40B4-BE49-F238E27FC236}">
                <a16:creationId xmlns:a16="http://schemas.microsoft.com/office/drawing/2014/main" id="{9838F74B-8E2F-4D79-9EA2-2E1F8A25AF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8" y="1221130"/>
            <a:ext cx="5900691" cy="4454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8"/>
    </mc:Choice>
    <mc:Fallback xmlns="">
      <p:transition spd="slow" advTm="115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ABC7-39CC-4AA3-8C57-283C1E74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308" y="1122363"/>
            <a:ext cx="5900691" cy="19581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D572F-30CF-4CE4-88FD-26CCC10E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EE91DA-4A34-46B1-9798-89FA494CEBD8}"/>
              </a:ext>
            </a:extLst>
          </p:cNvPr>
          <p:cNvSpPr/>
          <p:nvPr/>
        </p:nvSpPr>
        <p:spPr>
          <a:xfrm>
            <a:off x="4518734" y="3777450"/>
            <a:ext cx="767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accent5">
                  <a:lumMod val="50000"/>
                </a:schemeClr>
              </a:solidFill>
              <a:effectLst/>
              <a:latin typeface="Gelasio"/>
            </a:endParaRPr>
          </a:p>
          <a:p>
            <a:pPr algn="ctr"/>
            <a:endParaRPr lang="ru-BY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9F10-3D3A-40EC-B658-D37F5D2D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96C4609D-7AF1-4104-917A-10F9191B9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22244" y="3173791"/>
            <a:ext cx="8369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BY" altLang="ru-BY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BY" altLang="ru-B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6B371F-687F-4B7B-8A39-99588970B6A1}"/>
              </a:ext>
            </a:extLst>
          </p:cNvPr>
          <p:cNvSpPr/>
          <p:nvPr/>
        </p:nvSpPr>
        <p:spPr>
          <a:xfrm>
            <a:off x="5672832" y="692458"/>
            <a:ext cx="6010182" cy="56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BY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По мостовой моей души изъезженной...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мостовой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моей души изъезженной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шаги помешанных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вьют жестких фраз пяты.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Где города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повешены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в петле облака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застыли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башен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кривые выи -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иду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один рыдать,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 перекрестком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распяты</a:t>
            </a:r>
            <a:b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BY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городовые.</a:t>
            </a:r>
            <a:endParaRPr lang="ru-BY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Маяковский в Евпатории | Евгения Астрова | Яндекс Дзен">
            <a:extLst>
              <a:ext uri="{FF2B5EF4-FFF2-40B4-BE49-F238E27FC236}">
                <a16:creationId xmlns:a16="http://schemas.microsoft.com/office/drawing/2014/main" id="{9D98565E-7442-42C4-B435-DB112F18F8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5" y="296330"/>
            <a:ext cx="4273117" cy="6265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3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6"/>
    </mc:Choice>
    <mc:Fallback xmlns="">
      <p:transition spd="slow" advTm="111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ABC7-39CC-4AA3-8C57-283C1E74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308" y="1122363"/>
            <a:ext cx="5900691" cy="19581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D572F-30CF-4CE4-88FD-26CCC10E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EE91DA-4A34-46B1-9798-89FA494CEBD8}"/>
              </a:ext>
            </a:extLst>
          </p:cNvPr>
          <p:cNvSpPr/>
          <p:nvPr/>
        </p:nvSpPr>
        <p:spPr>
          <a:xfrm>
            <a:off x="4518734" y="3777450"/>
            <a:ext cx="767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accent5">
                  <a:lumMod val="50000"/>
                </a:schemeClr>
              </a:solidFill>
              <a:effectLst/>
              <a:latin typeface="Gelasio"/>
            </a:endParaRPr>
          </a:p>
          <a:p>
            <a:pPr algn="ctr"/>
            <a:endParaRPr lang="ru-BY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9F10-3D3A-40EC-B658-D37F5D2D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96C4609D-7AF1-4104-917A-10F9191B9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22244" y="3173791"/>
            <a:ext cx="8369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BY" altLang="ru-BY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BY" altLang="ru-B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0C60E6-F8E6-4F1C-9257-7EE5DDB73FC3}"/>
              </a:ext>
            </a:extLst>
          </p:cNvPr>
          <p:cNvSpPr/>
          <p:nvPr/>
        </p:nvSpPr>
        <p:spPr>
          <a:xfrm>
            <a:off x="5024760" y="1"/>
            <a:ext cx="6658253" cy="703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BY" sz="2400" b="1" dirty="0">
                <a:ea typeface="Times New Roman" panose="02020603050405020304" pitchFamily="18" charset="0"/>
              </a:rPr>
              <a:t>Несколько слов о моей жене</a:t>
            </a:r>
          </a:p>
          <a:p>
            <a:pPr fontAlgn="t">
              <a:spcAft>
                <a:spcPts val="0"/>
              </a:spcAft>
            </a:pPr>
            <a:r>
              <a:rPr lang="ru-BY" sz="1900" b="1" dirty="0">
                <a:ea typeface="Times New Roman" panose="02020603050405020304" pitchFamily="18" charset="0"/>
              </a:rPr>
              <a:t>Морей неведомых далеким пляжем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идет луна </a:t>
            </a:r>
            <a:r>
              <a:rPr lang="ru-RU" sz="1900" b="1" dirty="0">
                <a:ea typeface="Times New Roman" panose="02020603050405020304" pitchFamily="18" charset="0"/>
              </a:rPr>
              <a:t>–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жена моя.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Моя любовница рыжеволосая.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За экипажем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крикливо тянется толпа созвездий пестрополосая.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Венчается автомобильным </a:t>
            </a:r>
            <a:r>
              <a:rPr lang="ru-BY" sz="1900" b="1" dirty="0" err="1">
                <a:ea typeface="Times New Roman" panose="02020603050405020304" pitchFamily="18" charset="0"/>
              </a:rPr>
              <a:t>гаражем</a:t>
            </a:r>
            <a:r>
              <a:rPr lang="ru-BY" sz="1900" b="1" dirty="0">
                <a:ea typeface="Times New Roman" panose="02020603050405020304" pitchFamily="18" charset="0"/>
              </a:rPr>
              <a:t>,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целуется газетными киосками,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а шлейфа млечный путь моргающим </a:t>
            </a:r>
            <a:r>
              <a:rPr lang="ru-BY" sz="1900" b="1" dirty="0" err="1">
                <a:ea typeface="Times New Roman" panose="02020603050405020304" pitchFamily="18" charset="0"/>
              </a:rPr>
              <a:t>пажем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украшен мишурными блестками.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А я?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Несло же, палимому, бровей коромысло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из глаз колодцев студеные ведра.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 шелках озерных ты висла,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янтарной скрипкой пели бедра?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 края, где злоба крыш,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не кинешь блесткой </a:t>
            </a:r>
            <a:r>
              <a:rPr lang="ru-BY" sz="1900" b="1" dirty="0" err="1">
                <a:ea typeface="Times New Roman" panose="02020603050405020304" pitchFamily="18" charset="0"/>
              </a:rPr>
              <a:t>лесни</a:t>
            </a:r>
            <a:r>
              <a:rPr lang="ru-BY" sz="1900" b="1" dirty="0">
                <a:ea typeface="Times New Roman" panose="02020603050405020304" pitchFamily="18" charset="0"/>
              </a:rPr>
              <a:t>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 бульварах я тону, тоской песков овеян: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ведь это ж дочь твоя </a:t>
            </a:r>
            <a:r>
              <a:rPr lang="ru-RU" sz="1900" b="1" dirty="0">
                <a:ea typeface="Times New Roman" panose="02020603050405020304" pitchFamily="18" charset="0"/>
              </a:rPr>
              <a:t>–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моя песня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 чулке ажурном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у кофеен!</a:t>
            </a:r>
            <a:endParaRPr lang="ru-BY" sz="19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vladimir-mayakovskiy - QOON.RU">
            <a:extLst>
              <a:ext uri="{FF2B5EF4-FFF2-40B4-BE49-F238E27FC236}">
                <a16:creationId xmlns:a16="http://schemas.microsoft.com/office/drawing/2014/main" id="{9692BA7E-5C69-426E-9963-18144146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4" y="3450118"/>
            <a:ext cx="4304634" cy="28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Маяковский Баку с Америкой сравнивал (1926 г.)">
            <a:extLst>
              <a:ext uri="{FF2B5EF4-FFF2-40B4-BE49-F238E27FC236}">
                <a16:creationId xmlns:a16="http://schemas.microsoft.com/office/drawing/2014/main" id="{A3E3DFAB-3CD1-4D77-9933-D96D8E90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64" y="576453"/>
            <a:ext cx="4304634" cy="26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8"/>
    </mc:Choice>
    <mc:Fallback xmlns="">
      <p:transition spd="slow" advTm="141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ABC7-39CC-4AA3-8C57-283C1E74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308" y="1122363"/>
            <a:ext cx="5900691" cy="19581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D572F-30CF-4CE4-88FD-26CCC10E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EE91DA-4A34-46B1-9798-89FA494CEBD8}"/>
              </a:ext>
            </a:extLst>
          </p:cNvPr>
          <p:cNvSpPr/>
          <p:nvPr/>
        </p:nvSpPr>
        <p:spPr>
          <a:xfrm>
            <a:off x="4518734" y="3777450"/>
            <a:ext cx="767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accent5">
                  <a:lumMod val="50000"/>
                </a:schemeClr>
              </a:solidFill>
              <a:effectLst/>
              <a:latin typeface="Gelasio"/>
            </a:endParaRPr>
          </a:p>
          <a:p>
            <a:pPr algn="ctr"/>
            <a:endParaRPr lang="ru-BY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9F10-3D3A-40EC-B658-D37F5D2D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96C4609D-7AF1-4104-917A-10F9191B9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22244" y="3173791"/>
            <a:ext cx="8369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BY" altLang="ru-BY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BY" altLang="ru-B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0C60E6-F8E6-4F1C-9257-7EE5DDB73FC3}"/>
              </a:ext>
            </a:extLst>
          </p:cNvPr>
          <p:cNvSpPr/>
          <p:nvPr/>
        </p:nvSpPr>
        <p:spPr>
          <a:xfrm>
            <a:off x="1361242" y="0"/>
            <a:ext cx="10321771" cy="712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sz="2400" b="1" dirty="0"/>
              <a:t>Несколько слов о моей маме</a:t>
            </a:r>
          </a:p>
          <a:p>
            <a:pPr fontAlgn="t"/>
            <a:r>
              <a:rPr lang="ru-BY" sz="1600" b="1" dirty="0"/>
              <a:t>У меня есть мама на васильковых обоях.</a:t>
            </a:r>
            <a:br>
              <a:rPr lang="ru-BY" sz="1600" b="1" dirty="0"/>
            </a:br>
            <a:r>
              <a:rPr lang="ru-BY" sz="1600" b="1" dirty="0"/>
              <a:t>А я гуляю в пестрых павах,</a:t>
            </a:r>
            <a:br>
              <a:rPr lang="ru-BY" sz="1600" b="1" dirty="0"/>
            </a:br>
            <a:r>
              <a:rPr lang="ru-BY" sz="1600" b="1" dirty="0"/>
              <a:t>вихрастые ромашки, шагом меряя, мучу.</a:t>
            </a:r>
            <a:br>
              <a:rPr lang="ru-BY" sz="1600" b="1" dirty="0"/>
            </a:br>
            <a:r>
              <a:rPr lang="ru-BY" sz="1600" b="1" dirty="0"/>
              <a:t>Заиграет вечер на гобоях ржавых,</a:t>
            </a:r>
            <a:br>
              <a:rPr lang="ru-BY" sz="1600" b="1" dirty="0"/>
            </a:br>
            <a:r>
              <a:rPr lang="ru-BY" sz="1600" b="1" dirty="0"/>
              <a:t>подхожу к окошку,</a:t>
            </a:r>
            <a:br>
              <a:rPr lang="ru-BY" sz="1600" b="1" dirty="0"/>
            </a:br>
            <a:r>
              <a:rPr lang="ru-BY" sz="1600" b="1" dirty="0"/>
              <a:t>веря,</a:t>
            </a:r>
            <a:br>
              <a:rPr lang="ru-BY" sz="1600" b="1" dirty="0"/>
            </a:br>
            <a:r>
              <a:rPr lang="ru-BY" sz="1600" b="1" dirty="0"/>
              <a:t>что увижу опять</a:t>
            </a:r>
            <a:br>
              <a:rPr lang="ru-BY" sz="1600" b="1" dirty="0"/>
            </a:br>
            <a:r>
              <a:rPr lang="ru-BY" sz="1600" b="1" dirty="0"/>
              <a:t>севшую</a:t>
            </a:r>
            <a:br>
              <a:rPr lang="ru-BY" sz="1600" b="1" dirty="0"/>
            </a:br>
            <a:r>
              <a:rPr lang="ru-BY" sz="1600" b="1" dirty="0"/>
              <a:t>на дом</a:t>
            </a:r>
            <a:br>
              <a:rPr lang="ru-BY" sz="1600" b="1" dirty="0"/>
            </a:br>
            <a:r>
              <a:rPr lang="ru-BY" sz="1600" b="1" dirty="0"/>
              <a:t>тучу.</a:t>
            </a:r>
            <a:br>
              <a:rPr lang="ru-BY" sz="1600" b="1" dirty="0"/>
            </a:br>
            <a:r>
              <a:rPr lang="ru-BY" sz="1600" b="1" dirty="0"/>
              <a:t>А у мамы больной</a:t>
            </a:r>
            <a:br>
              <a:rPr lang="ru-BY" sz="1600" b="1" dirty="0"/>
            </a:br>
            <a:r>
              <a:rPr lang="ru-BY" sz="1600" b="1" dirty="0"/>
              <a:t>пробегают народа шорохи</a:t>
            </a:r>
            <a:br>
              <a:rPr lang="ru-BY" sz="1600" b="1" dirty="0"/>
            </a:br>
            <a:r>
              <a:rPr lang="ru-BY" sz="1600" b="1" dirty="0"/>
              <a:t>от кровати до угла пустого.</a:t>
            </a:r>
            <a:br>
              <a:rPr lang="ru-BY" sz="1600" b="1" dirty="0"/>
            </a:br>
            <a:r>
              <a:rPr lang="ru-BY" sz="1600" b="1" dirty="0"/>
              <a:t>Мама знает </a:t>
            </a:r>
            <a:r>
              <a:rPr lang="ru-RU" sz="1600" b="1" dirty="0"/>
              <a:t>–</a:t>
            </a:r>
            <a:br>
              <a:rPr lang="ru-BY" sz="1600" b="1" dirty="0"/>
            </a:br>
            <a:r>
              <a:rPr lang="ru-BY" sz="1600" b="1" dirty="0"/>
              <a:t>это мысли сумасшедшей ворохи</a:t>
            </a:r>
            <a:br>
              <a:rPr lang="ru-BY" sz="1600" b="1" dirty="0"/>
            </a:br>
            <a:r>
              <a:rPr lang="ru-BY" sz="1600" b="1" dirty="0"/>
              <a:t>вылезают из-за крыш завода Шустова.</a:t>
            </a:r>
            <a:br>
              <a:rPr lang="ru-BY" sz="1600" b="1" dirty="0"/>
            </a:br>
            <a:r>
              <a:rPr lang="ru-BY" sz="1600" b="1" dirty="0"/>
              <a:t>И когда мой лоб, венчанный шляпой фетровой,</a:t>
            </a:r>
            <a:br>
              <a:rPr lang="ru-BY" sz="1600" b="1" dirty="0"/>
            </a:br>
            <a:r>
              <a:rPr lang="ru-BY" sz="1600" b="1" dirty="0"/>
              <a:t>окровавит гаснущая рама,</a:t>
            </a:r>
            <a:br>
              <a:rPr lang="ru-BY" sz="1600" b="1" dirty="0"/>
            </a:br>
            <a:r>
              <a:rPr lang="ru-BY" sz="1600" b="1" dirty="0"/>
              <a:t>я скажу,</a:t>
            </a:r>
            <a:br>
              <a:rPr lang="ru-BY" sz="1600" b="1" dirty="0"/>
            </a:br>
            <a:r>
              <a:rPr lang="ru-BY" sz="1600" b="1" dirty="0"/>
              <a:t>раздвинув басом ветра вой:</a:t>
            </a:r>
            <a:br>
              <a:rPr lang="ru-BY" sz="1600" b="1" dirty="0"/>
            </a:br>
            <a:r>
              <a:rPr lang="ru-BY" sz="1600" b="1" dirty="0"/>
              <a:t>«Мама.</a:t>
            </a:r>
            <a:br>
              <a:rPr lang="ru-BY" sz="1600" b="1" dirty="0"/>
            </a:br>
            <a:r>
              <a:rPr lang="ru-BY" sz="1600" b="1" dirty="0"/>
              <a:t>Если станет жалко мне</a:t>
            </a:r>
            <a:br>
              <a:rPr lang="ru-BY" sz="1600" b="1" dirty="0"/>
            </a:br>
            <a:r>
              <a:rPr lang="ru-BY" sz="1600" b="1" dirty="0"/>
              <a:t>вазы вашей муки,</a:t>
            </a:r>
            <a:br>
              <a:rPr lang="ru-BY" sz="1600" b="1" dirty="0"/>
            </a:br>
            <a:r>
              <a:rPr lang="ru-BY" sz="1600" b="1" dirty="0"/>
              <a:t>сбитой каблуками облачного танца, </a:t>
            </a:r>
            <a:r>
              <a:rPr lang="ru-RU" sz="1600" b="1" dirty="0"/>
              <a:t>–</a:t>
            </a:r>
            <a:br>
              <a:rPr lang="ru-BY" sz="1600" b="1" dirty="0"/>
            </a:br>
            <a:r>
              <a:rPr lang="ru-BY" sz="1600" b="1" dirty="0"/>
              <a:t>кто же </a:t>
            </a:r>
            <a:r>
              <a:rPr lang="ru-BY" sz="1600" b="1" dirty="0" err="1"/>
              <a:t>изласкает</a:t>
            </a:r>
            <a:r>
              <a:rPr lang="ru-BY" sz="1600" b="1" dirty="0"/>
              <a:t> золотые руки,</a:t>
            </a:r>
            <a:br>
              <a:rPr lang="ru-BY" sz="1600" b="1" dirty="0"/>
            </a:br>
            <a:r>
              <a:rPr lang="ru-BY" sz="1600" b="1" dirty="0"/>
              <a:t>вывеской заломленные у витрин </a:t>
            </a:r>
            <a:r>
              <a:rPr lang="ru-BY" sz="1600" b="1" dirty="0" err="1"/>
              <a:t>Аванцо</a:t>
            </a:r>
            <a:r>
              <a:rPr lang="ru-BY" sz="1600" b="1" dirty="0"/>
              <a:t>?..»</a:t>
            </a:r>
          </a:p>
          <a:p>
            <a:pPr algn="ctr">
              <a:spcAft>
                <a:spcPts val="0"/>
              </a:spcAft>
            </a:pPr>
            <a:endParaRPr lang="ru-BY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 descr="Владимир Маяковский. Мечтатель и трибун">
            <a:extLst>
              <a:ext uri="{FF2B5EF4-FFF2-40B4-BE49-F238E27FC236}">
                <a16:creationId xmlns:a16="http://schemas.microsoft.com/office/drawing/2014/main" id="{75068DB8-6FE2-4EBC-8326-712AD2804E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54" y="385455"/>
            <a:ext cx="3719745" cy="6087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1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8"/>
    </mc:Choice>
    <mc:Fallback xmlns="">
      <p:transition spd="slow" advTm="150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ABC7-39CC-4AA3-8C57-283C1E74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308" y="1122363"/>
            <a:ext cx="5900691" cy="19581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D572F-30CF-4CE4-88FD-26CCC10E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EE91DA-4A34-46B1-9798-89FA494CEBD8}"/>
              </a:ext>
            </a:extLst>
          </p:cNvPr>
          <p:cNvSpPr/>
          <p:nvPr/>
        </p:nvSpPr>
        <p:spPr>
          <a:xfrm>
            <a:off x="4518734" y="3777450"/>
            <a:ext cx="767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accent5">
                  <a:lumMod val="50000"/>
                </a:schemeClr>
              </a:solidFill>
              <a:effectLst/>
              <a:latin typeface="Gelasio"/>
            </a:endParaRPr>
          </a:p>
          <a:p>
            <a:pPr algn="ctr"/>
            <a:endParaRPr lang="ru-BY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9F10-3D3A-40EC-B658-D37F5D2D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96C4609D-7AF1-4104-917A-10F9191B9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22244" y="3173791"/>
            <a:ext cx="8369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BY" altLang="ru-B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BY" altLang="ru-B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 descr="Мой Маяковский – о выставке и немножко нервно | РВС">
            <a:extLst>
              <a:ext uri="{FF2B5EF4-FFF2-40B4-BE49-F238E27FC236}">
                <a16:creationId xmlns:a16="http://schemas.microsoft.com/office/drawing/2014/main" id="{FEE83662-0ED5-4972-A051-DBF88E4EB2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720613"/>
            <a:ext cx="4376690" cy="55219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E11303-AEB3-4FAB-84F3-CDFB0EA5ED36}"/>
              </a:ext>
            </a:extLst>
          </p:cNvPr>
          <p:cNvSpPr/>
          <p:nvPr/>
        </p:nvSpPr>
        <p:spPr>
          <a:xfrm>
            <a:off x="5299969" y="514905"/>
            <a:ext cx="6498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BY" sz="2400" b="1" dirty="0">
                <a:ea typeface="Times New Roman" panose="02020603050405020304" pitchFamily="18" charset="0"/>
              </a:rPr>
              <a:t>Несколько слов обо мне самом</a:t>
            </a:r>
          </a:p>
          <a:p>
            <a:pPr fontAlgn="t">
              <a:spcAft>
                <a:spcPts val="0"/>
              </a:spcAft>
            </a:pPr>
            <a:r>
              <a:rPr lang="ru-BY" sz="1900" b="1" dirty="0">
                <a:ea typeface="Times New Roman" panose="02020603050405020304" pitchFamily="18" charset="0"/>
              </a:rPr>
              <a:t>Я люблю смотреть как умирают дети.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Вы прибоя смеха мглистый вал заметили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за тоски хоботом?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А я </a:t>
            </a:r>
            <a:r>
              <a:rPr lang="ru-RU" sz="1900" b="1" dirty="0">
                <a:ea typeface="Times New Roman" panose="02020603050405020304" pitchFamily="18" charset="0"/>
              </a:rPr>
              <a:t>–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 читальне улиц </a:t>
            </a:r>
            <a:r>
              <a:rPr lang="ru-RU" sz="1900" b="1" dirty="0">
                <a:ea typeface="Times New Roman" panose="02020603050405020304" pitchFamily="18" charset="0"/>
              </a:rPr>
              <a:t>–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так часто перелистывал гроба том.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Полночь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промокшими пальцами щупала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меня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и забитый забор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и с каплями ливня на лысин купола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скакал сумасшедший собор.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Я вижу </a:t>
            </a:r>
            <a:r>
              <a:rPr lang="ru-RU" sz="1900" b="1" dirty="0">
                <a:ea typeface="Times New Roman" panose="02020603050405020304" pitchFamily="18" charset="0"/>
              </a:rPr>
              <a:t>–</a:t>
            </a:r>
            <a:r>
              <a:rPr lang="ru-BY" sz="1900" b="1" dirty="0">
                <a:ea typeface="Times New Roman" panose="02020603050405020304" pitchFamily="18" charset="0"/>
              </a:rPr>
              <a:t> Христос из иконы бежал,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хитона </a:t>
            </a:r>
            <a:r>
              <a:rPr lang="ru-BY" sz="1900" b="1" dirty="0" err="1">
                <a:ea typeface="Times New Roman" panose="02020603050405020304" pitchFamily="18" charset="0"/>
              </a:rPr>
              <a:t>оветренный</a:t>
            </a:r>
            <a:r>
              <a:rPr lang="ru-BY" sz="1900" b="1" dirty="0">
                <a:ea typeface="Times New Roman" panose="02020603050405020304" pitchFamily="18" charset="0"/>
              </a:rPr>
              <a:t> край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целовала плача слякоть.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Кричу кирпичу,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слов исступленных вонзаю кинжал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 неба распухшего мякоть</a:t>
            </a:r>
            <a:endParaRPr lang="ru-RU" sz="1900" b="1" dirty="0">
              <a:ea typeface="Times New Roman" panose="02020603050405020304" pitchFamily="18" charset="0"/>
            </a:endParaRPr>
          </a:p>
          <a:p>
            <a:pPr fontAlgn="t"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 			</a:t>
            </a:r>
            <a:r>
              <a:rPr lang="ru-RU" sz="1400" b="1" dirty="0">
                <a:ea typeface="Times New Roman" panose="02020603050405020304" pitchFamily="18" charset="0"/>
              </a:rPr>
              <a:t>(продолжение на следующем слайде)</a:t>
            </a:r>
            <a:endParaRPr lang="ru-BY" sz="1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1"/>
    </mc:Choice>
    <mc:Fallback xmlns="">
      <p:transition spd="slow" advTm="145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ABC7-39CC-4AA3-8C57-283C1E74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308" y="1122363"/>
            <a:ext cx="5900691" cy="19581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11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4D572F-30CF-4CE4-88FD-26CCC10E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EE91DA-4A34-46B1-9798-89FA494CEBD8}"/>
              </a:ext>
            </a:extLst>
          </p:cNvPr>
          <p:cNvSpPr/>
          <p:nvPr/>
        </p:nvSpPr>
        <p:spPr>
          <a:xfrm>
            <a:off x="4518734" y="3777450"/>
            <a:ext cx="7673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chemeClr val="accent5">
                  <a:lumMod val="50000"/>
                </a:schemeClr>
              </a:solidFill>
              <a:effectLst/>
              <a:latin typeface="Gelasio"/>
            </a:endParaRPr>
          </a:p>
          <a:p>
            <a:pPr algn="ctr"/>
            <a:endParaRPr lang="ru-BY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99F10-3D3A-40EC-B658-D37F5D2D4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96C4609D-7AF1-4104-917A-10F9191B9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22244" y="3173791"/>
            <a:ext cx="83697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BY" altLang="ru-B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BY" altLang="ru-B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E11303-AEB3-4FAB-84F3-CDFB0EA5ED36}"/>
              </a:ext>
            </a:extLst>
          </p:cNvPr>
          <p:cNvSpPr/>
          <p:nvPr/>
        </p:nvSpPr>
        <p:spPr>
          <a:xfrm>
            <a:off x="5406500" y="559293"/>
            <a:ext cx="6391923" cy="452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BY" sz="2400" b="1" dirty="0">
                <a:ea typeface="Times New Roman" panose="02020603050405020304" pitchFamily="18" charset="0"/>
              </a:rPr>
              <a:t>Несколько слов обо мне самом</a:t>
            </a:r>
          </a:p>
          <a:p>
            <a:pPr fontAlgn="t">
              <a:spcAft>
                <a:spcPts val="0"/>
              </a:spcAft>
            </a:pPr>
            <a:r>
              <a:rPr lang="ru-BY" sz="1900" b="1" dirty="0">
                <a:ea typeface="Times New Roman" panose="02020603050405020304" pitchFamily="18" charset="0"/>
              </a:rPr>
              <a:t>«Солнце!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Отец мой!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Сжалься хоть ты и не мучай!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Это тобою пролитая кровь льется дорогою дольней.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Это душа моя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клочьями порванной тучи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 выжженном небе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на ржавом кресте колокольни!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Время!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Хоть ты, хромой богомаз,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лик намалюй мой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в божницу уродца века!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Я одинок, как последний глаз</a:t>
            </a:r>
            <a:br>
              <a:rPr lang="ru-BY" sz="1900" b="1" dirty="0">
                <a:ea typeface="Times New Roman" panose="02020603050405020304" pitchFamily="18" charset="0"/>
              </a:rPr>
            </a:br>
            <a:r>
              <a:rPr lang="ru-BY" sz="1900" b="1" dirty="0">
                <a:ea typeface="Times New Roman" panose="02020603050405020304" pitchFamily="18" charset="0"/>
              </a:rPr>
              <a:t>у идущего к слепым человека!»</a:t>
            </a:r>
            <a:endParaRPr lang="ru-BY" sz="19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6A8E3F-BD22-44B1-ADFE-903673B00FF5}"/>
              </a:ext>
            </a:extLst>
          </p:cNvPr>
          <p:cNvSpPr/>
          <p:nvPr/>
        </p:nvSpPr>
        <p:spPr>
          <a:xfrm>
            <a:off x="4804835" y="5939161"/>
            <a:ext cx="73043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произведениями В.В. Маяковского  можно ознакомиться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абонементе художественной литературы научной библиотеки.</a:t>
            </a:r>
            <a:endParaRPr lang="ru-BY" sz="19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День рождения Владимира Маяковского, изображение №1">
            <a:extLst>
              <a:ext uri="{FF2B5EF4-FFF2-40B4-BE49-F238E27FC236}">
                <a16:creationId xmlns:a16="http://schemas.microsoft.com/office/drawing/2014/main" id="{1A46ADB1-23D5-4C68-A8ED-59655C46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2" y="320839"/>
            <a:ext cx="3959440" cy="62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3"/>
    </mc:Choice>
    <mc:Fallback xmlns="">
      <p:transition spd="slow" advTm="12903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673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Light</vt:lpstr>
      <vt:lpstr>Arial</vt:lpstr>
      <vt:lpstr>Calibri</vt:lpstr>
      <vt:lpstr>Calibri Light</vt:lpstr>
      <vt:lpstr>Gelasio</vt:lpstr>
      <vt:lpstr>Times New Roman</vt:lpstr>
      <vt:lpstr>Тема Office</vt:lpstr>
      <vt:lpstr>11</vt:lpstr>
      <vt:lpstr>11</vt:lpstr>
      <vt:lpstr>11</vt:lpstr>
      <vt:lpstr>11</vt:lpstr>
      <vt:lpstr>11</vt:lpstr>
      <vt:lpstr>11</vt:lpstr>
      <vt:lpstr>11</vt:lpstr>
      <vt:lpstr>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Мелентьева Елена Юрьевна</dc:creator>
  <cp:lastModifiedBy>Мелентьева Елена Юрьевна</cp:lastModifiedBy>
  <cp:revision>101</cp:revision>
  <dcterms:created xsi:type="dcterms:W3CDTF">2021-04-16T09:28:07Z</dcterms:created>
  <dcterms:modified xsi:type="dcterms:W3CDTF">2021-07-16T09:17:18Z</dcterms:modified>
</cp:coreProperties>
</file>